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6"/>
  </p:notesMasterIdLst>
  <p:sldIdLst>
    <p:sldId id="262" r:id="rId5"/>
    <p:sldId id="275" r:id="rId6"/>
    <p:sldId id="263" r:id="rId7"/>
    <p:sldId id="269" r:id="rId8"/>
    <p:sldId id="270" r:id="rId9"/>
    <p:sldId id="271" r:id="rId10"/>
    <p:sldId id="276" r:id="rId11"/>
    <p:sldId id="274" r:id="rId12"/>
    <p:sldId id="272" r:id="rId13"/>
    <p:sldId id="273" r:id="rId14"/>
    <p:sldId id="268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SamsungOne 450C" panose="020B0506030303020204" charset="0"/>
      <p:regular r:id="rId21"/>
    </p:embeddedFont>
    <p:embeddedFont>
      <p:font typeface="SamsungOne 800C" panose="020B0906030303020204" charset="0"/>
      <p:bold r:id="rId2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FB4081-809E-4BB3-9E38-70C232857087}" v="3866" dt="2023-05-26T17:07:12.1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5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3129703"/>
            <a:ext cx="12191998" cy="1360652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u-RU" sz="5400" b="1" dirty="0">
                <a:latin typeface="Calibri"/>
                <a:cs typeface="Calibri"/>
              </a:rPr>
              <a:t>Разработка игры жанра</a:t>
            </a:r>
            <a:br>
              <a:rPr lang="ru-RU" sz="5400" b="1" dirty="0">
                <a:latin typeface="Calibri"/>
                <a:ea typeface="SamsungOne 800C"/>
              </a:rPr>
            </a:br>
            <a:r>
              <a:rPr lang="ru-RU" sz="5400" dirty="0">
                <a:latin typeface="Calibri"/>
                <a:ea typeface="+mj-lt"/>
                <a:cs typeface="+mj-lt"/>
              </a:rPr>
              <a:t>«</a:t>
            </a:r>
            <a:r>
              <a:rPr lang="ru-RU" sz="5400" b="1" err="1">
                <a:latin typeface="Calibri"/>
                <a:cs typeface="Calibri"/>
              </a:rPr>
              <a:t>Endless</a:t>
            </a:r>
            <a:r>
              <a:rPr lang="ru-RU" sz="5400" b="1" dirty="0">
                <a:latin typeface="Calibri"/>
                <a:cs typeface="Calibri"/>
              </a:rPr>
              <a:t> </a:t>
            </a:r>
            <a:r>
              <a:rPr lang="ru-RU" sz="5400" b="1" err="1">
                <a:latin typeface="Calibri"/>
                <a:cs typeface="Calibri"/>
              </a:rPr>
              <a:t>Platformer</a:t>
            </a:r>
            <a:r>
              <a:rPr lang="ru-RU" sz="5400" dirty="0">
                <a:latin typeface="Calibri"/>
                <a:ea typeface="+mj-lt"/>
                <a:cs typeface="+mj-lt"/>
              </a:rPr>
              <a:t>»</a:t>
            </a:r>
            <a:endParaRPr lang="ru-RU" sz="5400" b="1" dirty="0">
              <a:latin typeface="Calibri"/>
              <a:ea typeface="SamsungOne 800C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59843" y="4582430"/>
            <a:ext cx="7155658" cy="1146063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r"/>
            <a:r>
              <a:rPr lang="ru-RU" sz="1800" dirty="0">
                <a:latin typeface="Calibri"/>
                <a:ea typeface="SamsungOne 450C"/>
                <a:cs typeface="Calibri"/>
              </a:rPr>
              <a:t>Автор работы:</a:t>
            </a:r>
          </a:p>
          <a:p>
            <a:pPr algn="r"/>
            <a:r>
              <a:rPr lang="ru-RU" sz="1800" dirty="0">
                <a:latin typeface="Calibri"/>
                <a:ea typeface="SamsungOne 450C"/>
                <a:cs typeface="Calibri"/>
              </a:rPr>
              <a:t>Студент группы КЭ-402</a:t>
            </a:r>
          </a:p>
          <a:p>
            <a:pPr algn="r"/>
            <a:r>
              <a:rPr lang="ru-RU" sz="1800" dirty="0">
                <a:latin typeface="Calibri"/>
                <a:ea typeface="SamsungOne 450C"/>
                <a:cs typeface="Calibri"/>
              </a:rPr>
              <a:t>Самарцев Александр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10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b="1" dirty="0">
                <a:latin typeface="Calibri"/>
                <a:ea typeface="SamsungOne 800C"/>
                <a:cs typeface="Calibri"/>
              </a:rPr>
              <a:t>Тестирование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EE3934-00B4-6BFE-D969-1411913A11DC}"/>
              </a:ext>
            </a:extLst>
          </p:cNvPr>
          <p:cNvSpPr txBox="1"/>
          <p:nvPr/>
        </p:nvSpPr>
        <p:spPr>
          <a:xfrm>
            <a:off x="864879" y="1359110"/>
            <a:ext cx="10456290" cy="30008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rPr>
              <a:t>Несколькими пользователями были протестированы:</a:t>
            </a:r>
            <a:endParaRPr lang="ru-RU" sz="2400" dirty="0">
              <a:solidFill>
                <a:schemeClr val="bg2">
                  <a:lumMod val="10000"/>
                </a:schemeClr>
              </a:solidFill>
              <a:latin typeface="Calibri"/>
              <a:ea typeface="SamsungOne 450C"/>
              <a:cs typeface="Calibri"/>
            </a:endParaRPr>
          </a:p>
          <a:p>
            <a:pPr marL="342900" indent="-342900">
              <a:buFont typeface="Calibri"/>
              <a:buChar char="-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Segoe UI"/>
              </a:rPr>
              <a:t>работа кнопок пользовательского интерфейса;</a:t>
            </a:r>
          </a:p>
          <a:p>
            <a:pPr marL="342900" indent="-342900">
              <a:buFont typeface="Calibri"/>
              <a:buChar char="-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механики игрового процесса;</a:t>
            </a:r>
          </a:p>
          <a:p>
            <a:pPr marL="342900" indent="-342900">
              <a:buFont typeface="Calibri"/>
              <a:buChar char="-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звуки во время игрового процесса;</a:t>
            </a:r>
          </a:p>
          <a:p>
            <a:pPr marL="342900" indent="-342900">
              <a:buFont typeface="Calibri"/>
              <a:buChar char="-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Segoe UI"/>
              </a:rPr>
              <a:t>запись лучшего результата при новом рекорде.</a:t>
            </a:r>
          </a:p>
          <a:p>
            <a:pPr marL="342900" indent="-342900">
              <a:buFont typeface="Calibri"/>
              <a:buChar char="-"/>
            </a:pPr>
            <a:endParaRPr lang="ru-RU" sz="2000" dirty="0">
              <a:solidFill>
                <a:schemeClr val="bg2">
                  <a:lumMod val="10000"/>
                </a:schemeClr>
              </a:solidFill>
              <a:latin typeface="Calibri"/>
              <a:ea typeface="SamsungOne 450C"/>
              <a:cs typeface="Segoe UI"/>
            </a:endParaRPr>
          </a:p>
          <a:p>
            <a:pPr marL="342900" indent="-342900">
              <a:buFont typeface="Calibri"/>
              <a:buChar char="-"/>
            </a:pPr>
            <a:endParaRPr lang="ru-RU" sz="2000" dirty="0">
              <a:solidFill>
                <a:srgbClr val="181717"/>
              </a:solidFill>
              <a:latin typeface="Calibri"/>
              <a:ea typeface="SamsungOne 450C"/>
              <a:cs typeface="Segoe UI"/>
            </a:endParaRPr>
          </a:p>
          <a:p>
            <a:endParaRPr lang="ru-RU" sz="1100" dirty="0">
              <a:solidFill>
                <a:srgbClr val="212529"/>
              </a:solidFill>
              <a:latin typeface="SamsungOne 450C"/>
              <a:ea typeface="SamsungOne 450C"/>
              <a:cs typeface="Segoe UI"/>
            </a:endParaRPr>
          </a:p>
          <a:p>
            <a:endParaRPr lang="ru-RU" dirty="0">
              <a:solidFill>
                <a:srgbClr val="44546A"/>
              </a:solidFill>
              <a:latin typeface="Calibri"/>
              <a:ea typeface="SamsungOne 450C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412517639"/>
      </p:ext>
    </p:extLst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6371059F-08BC-7A84-5755-5BAF7DBF8DA5}"/>
              </a:ext>
            </a:extLst>
          </p:cNvPr>
          <p:cNvSpPr txBox="1">
            <a:spLocks/>
          </p:cNvSpPr>
          <p:nvPr/>
        </p:nvSpPr>
        <p:spPr>
          <a:xfrm>
            <a:off x="1" y="2486766"/>
            <a:ext cx="12191998" cy="136065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>
                <a:latin typeface="Calibri"/>
                <a:ea typeface="SamsungOne 450C"/>
                <a:cs typeface="Calibri"/>
              </a:rPr>
              <a:t>СПАСИБО ЗА ВНИМАНИЕ</a:t>
            </a:r>
            <a:endParaRPr lang="ru-RU" sz="5400">
              <a:latin typeface="Calibri"/>
              <a:ea typeface="SamsungOne 450C"/>
              <a:cs typeface="Calibri"/>
            </a:endParaRPr>
          </a:p>
        </p:txBody>
      </p:sp>
      <p:pic>
        <p:nvPicPr>
          <p:cNvPr id="2" name="Рисунок 2" descr="Изображение выглядит как текст, графическая вставка&#10;&#10;Автоматически созданное описание">
            <a:extLst>
              <a:ext uri="{FF2B5EF4-FFF2-40B4-BE49-F238E27FC236}">
                <a16:creationId xmlns:a16="http://schemas.microsoft.com/office/drawing/2014/main" id="{6CD6CC34-011E-C501-1263-4E6D2CCA3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05" y="433303"/>
            <a:ext cx="1612106" cy="346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b="1" dirty="0">
                <a:latin typeface="Calibri"/>
                <a:ea typeface="SamsungOne 800C"/>
                <a:cs typeface="Calibri"/>
              </a:rPr>
              <a:t>Актуальность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EE3934-00B4-6BFE-D969-1411913A11DC}"/>
              </a:ext>
            </a:extLst>
          </p:cNvPr>
          <p:cNvSpPr txBox="1"/>
          <p:nvPr/>
        </p:nvSpPr>
        <p:spPr>
          <a:xfrm>
            <a:off x="864879" y="1359110"/>
            <a:ext cx="10494677" cy="38625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Calibri"/>
              <a:buChar char="-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Calibri"/>
              </a:rPr>
              <a:t>большинство пользователей имеет телефон на операционной </a:t>
            </a:r>
            <a:r>
              <a:rPr lang="ru-RU" sz="240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Calibri"/>
              </a:rPr>
              <a:t>системе </a:t>
            </a:r>
            <a:r>
              <a:rPr lang="ru-RU" sz="2400" err="1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Calibri"/>
              </a:rPr>
              <a:t>Android</a:t>
            </a:r>
            <a:r>
              <a:rPr lang="ru-RU" sz="240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Calibri"/>
              </a:rPr>
              <a:t>;</a:t>
            </a:r>
          </a:p>
          <a:p>
            <a:pPr marL="342900" indent="-342900">
              <a:buFont typeface="Calibri"/>
              <a:buChar char="-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Calibri"/>
              </a:rPr>
              <a:t>игровая индустрия становится наиболее быстрорастущим видом развлечения;</a:t>
            </a:r>
          </a:p>
          <a:p>
            <a:pPr marL="342900" indent="-342900">
              <a:buFont typeface="Calibri"/>
              <a:buChar char="-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высокий спрос на мобильные игры.</a:t>
            </a:r>
            <a:endParaRPr lang="ru-RU" sz="2400" dirty="0">
              <a:solidFill>
                <a:schemeClr val="bg2">
                  <a:lumMod val="10000"/>
                </a:schemeClr>
              </a:solidFill>
              <a:latin typeface="Calibri"/>
              <a:ea typeface="SamsungOne 450C"/>
              <a:cs typeface="Calibri"/>
            </a:endParaRPr>
          </a:p>
          <a:p>
            <a:pPr marL="342900" indent="-342900">
              <a:buFont typeface="Calibri"/>
              <a:buChar char="-"/>
            </a:pPr>
            <a:endParaRPr lang="ru-RU" sz="2400" dirty="0">
              <a:solidFill>
                <a:schemeClr val="bg2">
                  <a:lumMod val="10000"/>
                </a:schemeClr>
              </a:solidFill>
              <a:latin typeface="Arial"/>
              <a:ea typeface="SamsungOne 450C"/>
              <a:cs typeface="Arial"/>
            </a:endParaRPr>
          </a:p>
          <a:p>
            <a:pPr marL="342900" indent="-342900">
              <a:buFont typeface="Calibri"/>
              <a:buChar char="-"/>
            </a:pPr>
            <a:endParaRPr lang="ru-RU" sz="2400" dirty="0">
              <a:solidFill>
                <a:schemeClr val="bg2">
                  <a:lumMod val="10000"/>
                </a:schemeClr>
              </a:solidFill>
              <a:latin typeface="Calibri"/>
              <a:ea typeface="SamsungOne 450C"/>
              <a:cs typeface="Calibri"/>
            </a:endParaRPr>
          </a:p>
          <a:p>
            <a:pPr marL="342900" indent="-342900">
              <a:buFont typeface="Calibri"/>
              <a:buChar char="-"/>
            </a:pPr>
            <a:endParaRPr lang="ru-RU" sz="2400" dirty="0">
              <a:solidFill>
                <a:srgbClr val="181717"/>
              </a:solidFill>
              <a:latin typeface="Calibri"/>
              <a:ea typeface="SamsungOne 450C"/>
              <a:cs typeface="Calibri"/>
            </a:endParaRPr>
          </a:p>
          <a:p>
            <a:pPr marL="342900" indent="-342900">
              <a:buFont typeface="Calibri"/>
              <a:buChar char="-"/>
            </a:pPr>
            <a:endParaRPr lang="ru-RU" sz="2400" dirty="0">
              <a:solidFill>
                <a:srgbClr val="181717"/>
              </a:solidFill>
              <a:latin typeface="Calibri"/>
              <a:ea typeface="SamsungOne 450C"/>
              <a:cs typeface="Calibri"/>
            </a:endParaRPr>
          </a:p>
          <a:p>
            <a:endParaRPr lang="ru-RU" sz="1100" dirty="0">
              <a:solidFill>
                <a:srgbClr val="212529"/>
              </a:solidFill>
              <a:latin typeface="SamsungOne 450C"/>
              <a:ea typeface="SamsungOne 450C"/>
              <a:cs typeface="Segoe UI"/>
            </a:endParaRPr>
          </a:p>
          <a:p>
            <a:endParaRPr lang="ru-RU" dirty="0">
              <a:solidFill>
                <a:srgbClr val="44546A"/>
              </a:solidFill>
              <a:latin typeface="Calibri"/>
              <a:ea typeface="SamsungOne 450C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492906956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b="1" dirty="0">
                <a:latin typeface="Calibri"/>
                <a:ea typeface="SamsungOne 800C"/>
                <a:cs typeface="Calibri"/>
              </a:rPr>
              <a:t>Цели и задачи работы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EE3934-00B4-6BFE-D969-1411913A11DC}"/>
              </a:ext>
            </a:extLst>
          </p:cNvPr>
          <p:cNvSpPr txBox="1"/>
          <p:nvPr/>
        </p:nvSpPr>
        <p:spPr>
          <a:xfrm>
            <a:off x="864879" y="1359110"/>
            <a:ext cx="10456290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rPr>
              <a:t>Цель работы:</a:t>
            </a:r>
          </a:p>
          <a:p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Calibri"/>
              </a:rPr>
              <a:t>Целью работы является разработка игры жанра 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Segoe UI"/>
              </a:rPr>
              <a:t>«</a:t>
            </a:r>
            <a:r>
              <a:rPr lang="ru-RU" sz="2400" err="1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Calibri"/>
              </a:rPr>
              <a:t>Endless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Calibri"/>
              </a:rPr>
              <a:t> </a:t>
            </a:r>
            <a:r>
              <a:rPr lang="ru-RU" sz="2400" err="1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Calibri"/>
              </a:rPr>
              <a:t>Platformer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Segoe UI"/>
              </a:rPr>
              <a:t>».</a:t>
            </a:r>
          </a:p>
          <a:p>
            <a:endParaRPr lang="ru-RU" sz="2400" dirty="0">
              <a:solidFill>
                <a:schemeClr val="bg2">
                  <a:lumMod val="10000"/>
                </a:schemeClr>
              </a:solidFill>
              <a:latin typeface="Calibri"/>
              <a:ea typeface="SamsungOne 450C"/>
              <a:cs typeface="Segoe UI"/>
            </a:endParaRPr>
          </a:p>
          <a:p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Segoe UI"/>
              </a:rPr>
              <a:t>Задачи работы:</a:t>
            </a:r>
          </a:p>
          <a:p>
            <a:pPr marL="342900" indent="-342900">
              <a:buAutoNum type="arabicPeriod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Segoe UI"/>
              </a:rPr>
              <a:t>Реализовать приложение.</a:t>
            </a:r>
          </a:p>
          <a:p>
            <a:pPr marL="342900" indent="-342900">
              <a:buAutoNum type="arabicPeriod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Segoe UI"/>
              </a:rPr>
              <a:t>Провести тестирование.</a:t>
            </a:r>
          </a:p>
          <a:p>
            <a:endParaRPr lang="ru-RU" dirty="0">
              <a:solidFill>
                <a:srgbClr val="44546A"/>
              </a:solidFill>
              <a:latin typeface="Calibri"/>
              <a:ea typeface="SamsungOne 450C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b="1" dirty="0">
                <a:latin typeface="Calibri"/>
                <a:ea typeface="SamsungOne 800C"/>
                <a:cs typeface="Calibri"/>
              </a:rPr>
              <a:t>Требования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EE3934-00B4-6BFE-D969-1411913A11DC}"/>
              </a:ext>
            </a:extLst>
          </p:cNvPr>
          <p:cNvSpPr txBox="1"/>
          <p:nvPr/>
        </p:nvSpPr>
        <p:spPr>
          <a:xfrm>
            <a:off x="864879" y="1359110"/>
            <a:ext cx="10456290" cy="42319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rPr>
              <a:t>Особенности разрабатываемой игры:</a:t>
            </a:r>
            <a:endParaRPr lang="ru-RU" sz="2400" dirty="0">
              <a:solidFill>
                <a:schemeClr val="bg2">
                  <a:lumMod val="10000"/>
                </a:schemeClr>
              </a:solidFill>
              <a:latin typeface="Calibri"/>
              <a:ea typeface="SamsungOne 450C"/>
              <a:cs typeface="Calibri"/>
            </a:endParaRPr>
          </a:p>
          <a:p>
            <a:pPr>
              <a:buAutoNum type="arabicPeriod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Segoe UI"/>
              </a:rPr>
              <a:t>  Разработка на языке Java в интегрированной среде разработки </a:t>
            </a:r>
            <a:r>
              <a:rPr lang="ru-RU" sz="2400" dirty="0" err="1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Segoe UI"/>
              </a:rPr>
              <a:t>Android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Segoe UI"/>
              </a:rPr>
              <a:t> Studio.</a:t>
            </a:r>
          </a:p>
          <a:p>
            <a:pPr>
              <a:buAutoNum type="arabicPeriod"/>
            </a:pPr>
            <a:r>
              <a:rPr lang="ru-RU" sz="2400" dirty="0">
                <a:solidFill>
                  <a:srgbClr val="212529"/>
                </a:solidFill>
                <a:latin typeface="Calibri"/>
                <a:ea typeface="+mn-lt"/>
                <a:cs typeface="+mn-lt"/>
              </a:rPr>
              <a:t>  Пользовательские интерфейсы главного меню, во время игрового процесса и после его завершения.</a:t>
            </a:r>
          </a:p>
          <a:p>
            <a:pPr>
              <a:buAutoNum type="arabicPeriod"/>
            </a:pPr>
            <a:r>
              <a:rPr lang="ru-RU" sz="2400" dirty="0">
                <a:solidFill>
                  <a:srgbClr val="212529"/>
                </a:solidFill>
                <a:latin typeface="Calibri"/>
                <a:ea typeface="SamsungOne 450C"/>
                <a:cs typeface="Segoe UI"/>
              </a:rPr>
              <a:t>  Управление персонажем через акселерометр и атака.</a:t>
            </a:r>
          </a:p>
          <a:p>
            <a:pPr>
              <a:buAutoNum type="arabicPeriod"/>
            </a:pPr>
            <a:r>
              <a:rPr lang="ru-RU" sz="2400" dirty="0">
                <a:solidFill>
                  <a:srgbClr val="212529"/>
                </a:solidFill>
                <a:latin typeface="Calibri"/>
                <a:ea typeface="SamsungOne 450C"/>
                <a:cs typeface="Segoe UI"/>
              </a:rPr>
              <a:t>  Два вида платформ (обычные и разрушающиеся).</a:t>
            </a:r>
          </a:p>
          <a:p>
            <a:pPr>
              <a:buAutoNum type="arabicPeriod"/>
            </a:pPr>
            <a:r>
              <a:rPr lang="ru-RU" sz="2400" dirty="0">
                <a:solidFill>
                  <a:srgbClr val="212529"/>
                </a:solidFill>
                <a:latin typeface="Calibri"/>
                <a:ea typeface="SamsungOne 450C"/>
                <a:cs typeface="Segoe UI"/>
              </a:rPr>
              <a:t>  Появление врагов на платформах.</a:t>
            </a:r>
          </a:p>
          <a:p>
            <a:pPr>
              <a:buAutoNum type="arabicPeriod"/>
            </a:pPr>
            <a:r>
              <a:rPr lang="ru-RU" sz="2400" dirty="0">
                <a:solidFill>
                  <a:srgbClr val="212529"/>
                </a:solidFill>
                <a:latin typeface="Calibri"/>
                <a:ea typeface="+mn-lt"/>
                <a:cs typeface="+mn-lt"/>
              </a:rPr>
              <a:t>  Появление улучшений, упрощающий прохождение на время.</a:t>
            </a:r>
            <a:endParaRPr lang="ru-RU" sz="2400" dirty="0">
              <a:solidFill>
                <a:srgbClr val="212529"/>
              </a:solidFill>
              <a:latin typeface="Calibri"/>
              <a:ea typeface="+mn-lt"/>
              <a:cs typeface="Segoe UI"/>
            </a:endParaRPr>
          </a:p>
          <a:p>
            <a:pPr>
              <a:buAutoNum type="arabicPeriod"/>
            </a:pPr>
            <a:r>
              <a:rPr lang="ru-RU" sz="2400" dirty="0">
                <a:solidFill>
                  <a:srgbClr val="212529"/>
                </a:solidFill>
                <a:latin typeface="Calibri"/>
                <a:ea typeface="+mn-lt"/>
                <a:cs typeface="+mn-lt"/>
              </a:rPr>
              <a:t>  Запись итогового результата в случае нового рекорда.</a:t>
            </a:r>
            <a:endParaRPr lang="ru-RU" sz="2400" dirty="0">
              <a:solidFill>
                <a:srgbClr val="212529"/>
              </a:solidFill>
              <a:latin typeface="Calibri"/>
              <a:ea typeface="SamsungOne 450C"/>
              <a:cs typeface="Segoe UI"/>
            </a:endParaRPr>
          </a:p>
          <a:p>
            <a:endParaRPr lang="ru-RU" sz="1100" dirty="0">
              <a:solidFill>
                <a:srgbClr val="212529"/>
              </a:solidFill>
              <a:latin typeface="SamsungOne 450C"/>
              <a:ea typeface="SamsungOne 450C"/>
              <a:cs typeface="Segoe UI"/>
            </a:endParaRPr>
          </a:p>
          <a:p>
            <a:endParaRPr lang="ru-RU" dirty="0">
              <a:solidFill>
                <a:srgbClr val="44546A"/>
              </a:solidFill>
              <a:latin typeface="Calibri"/>
              <a:ea typeface="SamsungOne 450C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137948175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b="1" dirty="0">
                <a:latin typeface="Calibri"/>
                <a:ea typeface="SamsungOne 800C"/>
                <a:cs typeface="Calibri"/>
              </a:rPr>
              <a:t>Средства реализации</a:t>
            </a:r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EE3934-00B4-6BFE-D969-1411913A11DC}"/>
              </a:ext>
            </a:extLst>
          </p:cNvPr>
          <p:cNvSpPr txBox="1"/>
          <p:nvPr/>
        </p:nvSpPr>
        <p:spPr>
          <a:xfrm>
            <a:off x="864879" y="1359110"/>
            <a:ext cx="10456290" cy="30777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Calibri"/>
              <a:buChar char="-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+mn-lt"/>
                <a:cs typeface="+mn-lt"/>
              </a:rPr>
              <a:t>Adobe Photoshop CC 2019;</a:t>
            </a:r>
          </a:p>
          <a:p>
            <a:pPr marL="342900" indent="-342900">
              <a:buFont typeface="Calibri"/>
              <a:buChar char="-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Segoe UI"/>
              </a:rPr>
              <a:t>язык программирования Java;</a:t>
            </a:r>
            <a:endParaRPr lang="ru-RU" sz="2400" dirty="0">
              <a:solidFill>
                <a:schemeClr val="bg2">
                  <a:lumMod val="10000"/>
                </a:schemeClr>
              </a:solidFill>
              <a:latin typeface="Calibri"/>
              <a:ea typeface="SamsungOne 450C"/>
              <a:cs typeface="Arial"/>
            </a:endParaRPr>
          </a:p>
          <a:p>
            <a:pPr marL="342900" indent="-342900">
              <a:buFont typeface="Calibri"/>
              <a:buChar char="-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интегрированная среда разработки </a:t>
            </a:r>
            <a:r>
              <a:rPr lang="ru-RU" sz="2400" err="1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Android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 Studio;</a:t>
            </a:r>
          </a:p>
          <a:p>
            <a:pPr marL="342900" indent="-342900">
              <a:buFont typeface="Calibri"/>
              <a:buChar char="-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фреймворк для разработки кросс-платформенных игр </a:t>
            </a:r>
            <a:r>
              <a:rPr lang="ru-RU" sz="2400" err="1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libGDX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.</a:t>
            </a:r>
          </a:p>
          <a:p>
            <a:pPr marL="342900" indent="-342900">
              <a:buFont typeface="Arial"/>
              <a:buChar char="•"/>
            </a:pPr>
            <a:endParaRPr lang="ru-RU" sz="2000" dirty="0">
              <a:solidFill>
                <a:srgbClr val="181717"/>
              </a:solidFill>
              <a:latin typeface="Arial"/>
              <a:ea typeface="SamsungOne 450C"/>
              <a:cs typeface="Arial"/>
            </a:endParaRPr>
          </a:p>
          <a:p>
            <a:pPr marL="342900" indent="-342900">
              <a:buFont typeface="Arial"/>
              <a:buChar char="•"/>
            </a:pPr>
            <a:endParaRPr lang="ru-RU" sz="2000" dirty="0">
              <a:solidFill>
                <a:srgbClr val="181717"/>
              </a:solidFill>
              <a:latin typeface="Arial"/>
              <a:ea typeface="SamsungOne 450C"/>
              <a:cs typeface="Arial"/>
            </a:endParaRPr>
          </a:p>
          <a:p>
            <a:pPr marL="342900" indent="-342900">
              <a:buAutoNum type="arabicPeriod"/>
            </a:pPr>
            <a:endParaRPr lang="ru-RU" sz="2000" dirty="0">
              <a:solidFill>
                <a:srgbClr val="181717"/>
              </a:solidFill>
              <a:latin typeface="Calibri"/>
              <a:ea typeface="SamsungOne 450C"/>
              <a:cs typeface="Segoe UI"/>
            </a:endParaRPr>
          </a:p>
          <a:p>
            <a:pPr marL="342900" indent="-342900">
              <a:buAutoNum type="arabicPeriod"/>
            </a:pPr>
            <a:endParaRPr lang="ru-RU" sz="2000" dirty="0">
              <a:solidFill>
                <a:srgbClr val="181717"/>
              </a:solidFill>
              <a:latin typeface="Calibri"/>
              <a:ea typeface="SamsungOne 450C"/>
              <a:cs typeface="Segoe UI"/>
            </a:endParaRPr>
          </a:p>
          <a:p>
            <a:endParaRPr lang="ru-RU" dirty="0">
              <a:solidFill>
                <a:srgbClr val="44546A"/>
              </a:solidFill>
              <a:latin typeface="Calibri"/>
              <a:ea typeface="SamsungOne 450C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456202719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dirty="0" smtClean="0"/>
              <a:t>6</a:t>
            </a:fld>
            <a:endParaRPr lang="ru-RU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b="1" dirty="0">
                <a:latin typeface="Calibri"/>
                <a:ea typeface="SamsungOne 800C"/>
                <a:cs typeface="Calibri"/>
              </a:rPr>
              <a:t>Реализация графики</a:t>
            </a:r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EE3934-00B4-6BFE-D969-1411913A11DC}"/>
              </a:ext>
            </a:extLst>
          </p:cNvPr>
          <p:cNvSpPr txBox="1"/>
          <p:nvPr/>
        </p:nvSpPr>
        <p:spPr>
          <a:xfrm>
            <a:off x="864879" y="1359110"/>
            <a:ext cx="6413913" cy="455509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Calibri"/>
              <a:buChar char="-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+mn-lt"/>
                <a:cs typeface="+mn-lt"/>
              </a:rPr>
              <a:t>    Графика в </a:t>
            </a:r>
            <a:r>
              <a:rPr lang="ru-RU" sz="2400" dirty="0" err="1">
                <a:solidFill>
                  <a:schemeClr val="bg2">
                    <a:lumMod val="10000"/>
                  </a:schemeClr>
                </a:solidFill>
                <a:latin typeface="Calibri"/>
                <a:ea typeface="+mn-lt"/>
                <a:cs typeface="Segoe UI"/>
              </a:rPr>
              <a:t>LibGDX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+mn-lt"/>
                <a:cs typeface="Segoe UI"/>
              </a:rPr>
              <a:t> 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+mn-lt"/>
                <a:cs typeface="+mn-lt"/>
              </a:rPr>
              <a:t> </a:t>
            </a:r>
            <a:r>
              <a:rPr lang="ru-RU" sz="2400" dirty="0" err="1">
                <a:solidFill>
                  <a:schemeClr val="bg2">
                    <a:lumMod val="10000"/>
                  </a:schemeClr>
                </a:solidFill>
                <a:latin typeface="Calibri"/>
                <a:ea typeface="+mn-lt"/>
                <a:cs typeface="+mn-lt"/>
              </a:rPr>
              <a:t>отрисовывается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+mn-lt"/>
                <a:cs typeface="+mn-lt"/>
              </a:rPr>
              <a:t> путём использования спрайтов, которые появляются на экране с помощью пакета </a:t>
            </a:r>
            <a:r>
              <a:rPr lang="ru-RU" sz="2400" dirty="0" err="1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Segoe UI"/>
              </a:rPr>
              <a:t>Batch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+mn-lt"/>
                <a:cs typeface="+mn-lt"/>
              </a:rPr>
              <a:t> и координат объектов;</a:t>
            </a:r>
            <a:endParaRPr lang="ru-RU" sz="2400" dirty="0">
              <a:solidFill>
                <a:schemeClr val="bg2">
                  <a:lumMod val="10000"/>
                </a:schemeClr>
              </a:solidFill>
              <a:latin typeface="Calibri"/>
              <a:ea typeface="SamsungOne 450C"/>
            </a:endParaRPr>
          </a:p>
          <a:p>
            <a:pPr>
              <a:buFont typeface="Calibri"/>
              <a:buChar char="-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    Были созданы спрайты игрока (передвижения и стрельбы), платформ, врага, улучшений.</a:t>
            </a:r>
          </a:p>
          <a:p>
            <a:endParaRPr lang="ru-RU" sz="2400" dirty="0">
              <a:solidFill>
                <a:srgbClr val="181717"/>
              </a:solidFill>
              <a:latin typeface="Calibri"/>
              <a:ea typeface="SamsungOne 450C"/>
              <a:cs typeface="Arial"/>
            </a:endParaRPr>
          </a:p>
          <a:p>
            <a:pPr marL="342900" indent="-342900">
              <a:buFont typeface="Arial"/>
              <a:buChar char="•"/>
            </a:pPr>
            <a:endParaRPr lang="ru-RU" sz="2000" dirty="0">
              <a:solidFill>
                <a:srgbClr val="181717"/>
              </a:solidFill>
              <a:latin typeface="Arial"/>
              <a:ea typeface="SamsungOne 450C"/>
              <a:cs typeface="Arial"/>
            </a:endParaRPr>
          </a:p>
          <a:p>
            <a:pPr marL="342900" indent="-342900">
              <a:buFont typeface="Arial"/>
              <a:buChar char="•"/>
            </a:pPr>
            <a:endParaRPr lang="ru-RU" sz="2000" dirty="0">
              <a:solidFill>
                <a:srgbClr val="181717"/>
              </a:solidFill>
              <a:latin typeface="Arial"/>
              <a:ea typeface="SamsungOne 450C"/>
              <a:cs typeface="Arial"/>
            </a:endParaRPr>
          </a:p>
          <a:p>
            <a:pPr marL="342900" indent="-342900">
              <a:buAutoNum type="arabicPeriod"/>
            </a:pPr>
            <a:endParaRPr lang="ru-RU" sz="2000" dirty="0">
              <a:solidFill>
                <a:srgbClr val="181717"/>
              </a:solidFill>
              <a:latin typeface="Calibri"/>
              <a:ea typeface="SamsungOne 450C"/>
              <a:cs typeface="Segoe UI"/>
            </a:endParaRPr>
          </a:p>
          <a:p>
            <a:pPr marL="342900" indent="-342900">
              <a:buAutoNum type="arabicPeriod"/>
            </a:pPr>
            <a:endParaRPr lang="ru-RU" sz="2000" dirty="0">
              <a:solidFill>
                <a:srgbClr val="181717"/>
              </a:solidFill>
              <a:latin typeface="Calibri"/>
              <a:ea typeface="SamsungOne 450C"/>
              <a:cs typeface="Segoe UI"/>
            </a:endParaRPr>
          </a:p>
          <a:p>
            <a:endParaRPr lang="ru-RU" dirty="0">
              <a:solidFill>
                <a:srgbClr val="44546A"/>
              </a:solidFill>
              <a:latin typeface="Calibri"/>
              <a:ea typeface="SamsungOne 450C"/>
              <a:cs typeface="Segoe UI"/>
            </a:endParaRPr>
          </a:p>
        </p:txBody>
      </p:sp>
      <p:pic>
        <p:nvPicPr>
          <p:cNvPr id="3" name="Рисунок 5" descr="Изображение выглядит как текст, аптечка первой помощи, графическая вставка, векторная графика&#10;&#10;Автоматически созданное описание">
            <a:extLst>
              <a:ext uri="{FF2B5EF4-FFF2-40B4-BE49-F238E27FC236}">
                <a16:creationId xmlns:a16="http://schemas.microsoft.com/office/drawing/2014/main" id="{B492F6FA-4093-CFCD-2D53-DA3201C4D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7058" y="1359694"/>
            <a:ext cx="2713239" cy="476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497058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dirty="0" smtClean="0"/>
              <a:t>7</a:t>
            </a:fld>
            <a:endParaRPr lang="ru-RU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b="1" dirty="0">
                <a:latin typeface="Calibri"/>
                <a:ea typeface="SamsungOne 800C"/>
                <a:cs typeface="Calibri"/>
              </a:rPr>
              <a:t>Реализация персонажа</a:t>
            </a:r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EE3934-00B4-6BFE-D969-1411913A11DC}"/>
              </a:ext>
            </a:extLst>
          </p:cNvPr>
          <p:cNvSpPr txBox="1"/>
          <p:nvPr/>
        </p:nvSpPr>
        <p:spPr>
          <a:xfrm>
            <a:off x="864879" y="1359110"/>
            <a:ext cx="6413913" cy="566308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Segoe UI"/>
              </a:rPr>
              <a:t>Основные разработанные функции игрока:</a:t>
            </a:r>
          </a:p>
          <a:p>
            <a:pPr marL="342900" indent="-342900">
              <a:buFont typeface="Calibri"/>
              <a:buChar char="-"/>
            </a:pPr>
            <a:r>
              <a:rPr lang="ru-RU" sz="2400" dirty="0" err="1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player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();</a:t>
            </a:r>
            <a:endParaRPr lang="ru-RU" sz="2400" dirty="0">
              <a:solidFill>
                <a:schemeClr val="bg2">
                  <a:lumMod val="10000"/>
                </a:schemeClr>
              </a:solidFill>
              <a:latin typeface="Calibri"/>
              <a:ea typeface="SamsungOne 450C"/>
              <a:cs typeface="Segoe UI"/>
            </a:endParaRPr>
          </a:p>
          <a:p>
            <a:pPr marL="342900" indent="-342900">
              <a:buFont typeface="Calibri"/>
              <a:buChar char="-"/>
            </a:pPr>
            <a:r>
              <a:rPr lang="ru-RU" sz="2400" dirty="0" err="1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jump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();</a:t>
            </a:r>
          </a:p>
          <a:p>
            <a:pPr marL="342900" indent="-342900">
              <a:buFont typeface="Calibri"/>
              <a:buChar char="-"/>
            </a:pPr>
            <a:r>
              <a:rPr lang="ru-RU" sz="2400" dirty="0" err="1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addshield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();</a:t>
            </a:r>
          </a:p>
          <a:p>
            <a:pPr marL="342900" indent="-342900">
              <a:buFont typeface="Calibri"/>
              <a:buChar char="-"/>
            </a:pPr>
            <a:r>
              <a:rPr lang="ru-RU" sz="2400" dirty="0" err="1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addboost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();</a:t>
            </a:r>
          </a:p>
          <a:p>
            <a:pPr marL="342900" indent="-342900">
              <a:buFont typeface="Calibri"/>
              <a:buChar char="-"/>
            </a:pPr>
            <a:r>
              <a:rPr lang="ru-RU" sz="2400" dirty="0" err="1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shoot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();</a:t>
            </a:r>
          </a:p>
          <a:p>
            <a:pPr marL="342900" indent="-342900">
              <a:buFont typeface="Calibri"/>
              <a:buChar char="-"/>
            </a:pPr>
            <a:r>
              <a:rPr lang="ru-RU" sz="2400" dirty="0" err="1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die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();</a:t>
            </a:r>
          </a:p>
          <a:p>
            <a:pPr marL="342900" indent="-342900">
              <a:buFont typeface="Calibri"/>
              <a:buChar char="-"/>
            </a:pPr>
            <a:r>
              <a:rPr lang="ru-RU" sz="2400" dirty="0" err="1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act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().</a:t>
            </a:r>
          </a:p>
          <a:p>
            <a:pPr marL="342900" indent="-342900">
              <a:buFont typeface="Calibri"/>
              <a:buChar char="-"/>
            </a:pPr>
            <a:endParaRPr lang="ru-RU" sz="2400" dirty="0">
              <a:solidFill>
                <a:srgbClr val="181717"/>
              </a:solidFill>
              <a:latin typeface="Calibri"/>
              <a:ea typeface="SamsungOne 450C"/>
              <a:cs typeface="Arial"/>
            </a:endParaRPr>
          </a:p>
          <a:p>
            <a:pPr marL="342900" indent="-342900">
              <a:buFont typeface="Calibri"/>
              <a:buChar char="-"/>
            </a:pPr>
            <a:endParaRPr lang="ru-RU" sz="2400" dirty="0">
              <a:solidFill>
                <a:srgbClr val="181717"/>
              </a:solidFill>
              <a:latin typeface="Calibri"/>
              <a:ea typeface="SamsungOne 450C"/>
              <a:cs typeface="Arial"/>
            </a:endParaRPr>
          </a:p>
          <a:p>
            <a:pPr marL="342900" indent="-342900">
              <a:buFont typeface="Calibri"/>
              <a:buChar char="-"/>
            </a:pPr>
            <a:endParaRPr lang="ru-RU" sz="2400" dirty="0">
              <a:solidFill>
                <a:srgbClr val="181717"/>
              </a:solidFill>
              <a:latin typeface="Calibri"/>
              <a:ea typeface="SamsungOne 450C"/>
              <a:cs typeface="Arial"/>
            </a:endParaRPr>
          </a:p>
          <a:p>
            <a:pPr marL="342900" indent="-342900">
              <a:buFont typeface="Arial"/>
              <a:buChar char="•"/>
            </a:pPr>
            <a:endParaRPr lang="ru-RU" sz="2000" dirty="0">
              <a:solidFill>
                <a:srgbClr val="181717"/>
              </a:solidFill>
              <a:latin typeface="Arial"/>
              <a:ea typeface="SamsungOne 450C"/>
              <a:cs typeface="Arial"/>
            </a:endParaRPr>
          </a:p>
          <a:p>
            <a:pPr marL="342900" indent="-342900">
              <a:buFont typeface="Arial"/>
              <a:buChar char="•"/>
            </a:pPr>
            <a:endParaRPr lang="ru-RU" sz="2000" dirty="0">
              <a:solidFill>
                <a:srgbClr val="181717"/>
              </a:solidFill>
              <a:latin typeface="Arial"/>
              <a:ea typeface="SamsungOne 450C"/>
              <a:cs typeface="Arial"/>
            </a:endParaRPr>
          </a:p>
          <a:p>
            <a:pPr marL="342900" indent="-342900">
              <a:buAutoNum type="arabicPeriod"/>
            </a:pPr>
            <a:endParaRPr lang="ru-RU" sz="2000" dirty="0">
              <a:solidFill>
                <a:srgbClr val="181717"/>
              </a:solidFill>
              <a:latin typeface="Calibri"/>
              <a:ea typeface="SamsungOne 450C"/>
              <a:cs typeface="Segoe UI"/>
            </a:endParaRPr>
          </a:p>
          <a:p>
            <a:pPr marL="342900" indent="-342900">
              <a:buAutoNum type="arabicPeriod"/>
            </a:pPr>
            <a:endParaRPr lang="ru-RU" sz="2000" dirty="0">
              <a:solidFill>
                <a:srgbClr val="181717"/>
              </a:solidFill>
              <a:latin typeface="Calibri"/>
              <a:ea typeface="SamsungOne 450C"/>
              <a:cs typeface="Segoe UI"/>
            </a:endParaRPr>
          </a:p>
          <a:p>
            <a:endParaRPr lang="ru-RU" dirty="0">
              <a:solidFill>
                <a:srgbClr val="44546A"/>
              </a:solidFill>
              <a:latin typeface="Calibri"/>
              <a:ea typeface="SamsungOne 450C"/>
              <a:cs typeface="Segoe UI"/>
            </a:endParaRPr>
          </a:p>
        </p:txBody>
      </p:sp>
      <p:pic>
        <p:nvPicPr>
          <p:cNvPr id="4" name="Рисунок 5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1CBA1EA8-99B8-C823-CDB3-D86B293D7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2014" y="1127523"/>
            <a:ext cx="2916144" cy="5150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593640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dirty="0" smtClean="0"/>
              <a:t>8</a:t>
            </a:fld>
            <a:endParaRPr lang="ru-RU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b="1" dirty="0">
                <a:latin typeface="Calibri"/>
                <a:ea typeface="SamsungOne 800C"/>
                <a:cs typeface="Calibri"/>
              </a:rPr>
              <a:t>Появление объектов</a:t>
            </a:r>
            <a:endParaRPr lang="ru-RU" dirty="0" err="1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EE3934-00B4-6BFE-D969-1411913A11DC}"/>
              </a:ext>
            </a:extLst>
          </p:cNvPr>
          <p:cNvSpPr txBox="1"/>
          <p:nvPr/>
        </p:nvSpPr>
        <p:spPr>
          <a:xfrm>
            <a:off x="739864" y="1359110"/>
            <a:ext cx="4842286" cy="529375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Segoe UI"/>
              </a:rPr>
              <a:t>За появление платформ, врагов, улучшений отвечает функция </a:t>
            </a:r>
            <a:r>
              <a:rPr lang="ru-RU" sz="2400" dirty="0" err="1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Segoe UI"/>
              </a:rPr>
              <a:t>act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Segoe UI"/>
              </a:rPr>
              <a:t>(). Ее работа:</a:t>
            </a:r>
          </a:p>
          <a:p>
            <a:pPr marL="342900" indent="-342900">
              <a:buFont typeface="Calibri"/>
              <a:buChar char="-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происходит при обновлении экрана;</a:t>
            </a:r>
          </a:p>
          <a:p>
            <a:pPr marL="342900" indent="-342900">
              <a:buFont typeface="Calibri"/>
              <a:buChar char="-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генерация по высоте экрана;</a:t>
            </a:r>
          </a:p>
          <a:p>
            <a:pPr marL="342900" indent="-342900">
              <a:buFont typeface="Calibri"/>
              <a:buChar char="-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платформа зависит от высоты;</a:t>
            </a:r>
          </a:p>
          <a:p>
            <a:pPr marL="342900" indent="-342900">
              <a:buFont typeface="Calibri"/>
              <a:buChar char="-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Arial"/>
              </a:rPr>
              <a:t>появление улучшений или врага с шансом 5%.</a:t>
            </a:r>
          </a:p>
          <a:p>
            <a:endParaRPr lang="ru-RU" sz="2400" dirty="0">
              <a:solidFill>
                <a:srgbClr val="181717"/>
              </a:solidFill>
              <a:latin typeface="Calibri"/>
              <a:ea typeface="SamsungOne 450C"/>
              <a:cs typeface="Segoe UI"/>
            </a:endParaRPr>
          </a:p>
          <a:p>
            <a:pPr marL="342900" indent="-342900">
              <a:buFont typeface="Arial"/>
              <a:buChar char="•"/>
            </a:pPr>
            <a:endParaRPr lang="ru-RU" sz="2000" dirty="0">
              <a:solidFill>
                <a:srgbClr val="181717"/>
              </a:solidFill>
              <a:latin typeface="Arial"/>
              <a:ea typeface="SamsungOne 450C"/>
              <a:cs typeface="Arial"/>
            </a:endParaRPr>
          </a:p>
          <a:p>
            <a:pPr marL="342900" indent="-342900">
              <a:buFont typeface="Arial"/>
              <a:buChar char="•"/>
            </a:pPr>
            <a:endParaRPr lang="ru-RU" sz="2000" dirty="0">
              <a:solidFill>
                <a:srgbClr val="181717"/>
              </a:solidFill>
              <a:latin typeface="Arial"/>
              <a:ea typeface="SamsungOne 450C"/>
              <a:cs typeface="Arial"/>
            </a:endParaRPr>
          </a:p>
          <a:p>
            <a:pPr marL="342900" indent="-342900">
              <a:buAutoNum type="arabicPeriod"/>
            </a:pPr>
            <a:endParaRPr lang="ru-RU" sz="2000" dirty="0">
              <a:solidFill>
                <a:srgbClr val="181717"/>
              </a:solidFill>
              <a:latin typeface="Calibri"/>
              <a:ea typeface="SamsungOne 450C"/>
              <a:cs typeface="Segoe UI"/>
            </a:endParaRPr>
          </a:p>
          <a:p>
            <a:pPr marL="342900" indent="-342900">
              <a:buAutoNum type="arabicPeriod"/>
            </a:pPr>
            <a:endParaRPr lang="ru-RU" sz="2000" dirty="0">
              <a:solidFill>
                <a:srgbClr val="181717"/>
              </a:solidFill>
              <a:latin typeface="Calibri"/>
              <a:ea typeface="SamsungOne 450C"/>
              <a:cs typeface="Segoe UI"/>
            </a:endParaRPr>
          </a:p>
          <a:p>
            <a:endParaRPr lang="ru-RU" dirty="0">
              <a:solidFill>
                <a:srgbClr val="44546A"/>
              </a:solidFill>
              <a:latin typeface="Calibri"/>
              <a:ea typeface="SamsungOne 450C"/>
              <a:cs typeface="Segoe UI"/>
            </a:endParaRPr>
          </a:p>
        </p:txBody>
      </p:sp>
      <p:pic>
        <p:nvPicPr>
          <p:cNvPr id="8" name="Рисунок 8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910EFF4F-33C0-0B4E-31FF-A0A135CF8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3004" y="965940"/>
            <a:ext cx="5392339" cy="547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99814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dirty="0" smtClean="0"/>
              <a:t>9</a:t>
            </a:fld>
            <a:endParaRPr lang="ru-RU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b="1" dirty="0">
                <a:latin typeface="Calibri"/>
                <a:ea typeface="SamsungOne 800C"/>
                <a:cs typeface="Calibri"/>
              </a:rPr>
              <a:t>Реализация пользовательских интерфейсов</a:t>
            </a:r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EE3934-00B4-6BFE-D969-1411913A11DC}"/>
              </a:ext>
            </a:extLst>
          </p:cNvPr>
          <p:cNvSpPr txBox="1"/>
          <p:nvPr/>
        </p:nvSpPr>
        <p:spPr>
          <a:xfrm>
            <a:off x="835318" y="1359110"/>
            <a:ext cx="2511949" cy="227754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Arial"/>
              <a:buChar char="•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Segoe UI"/>
              </a:rPr>
              <a:t>Игровое меню</a:t>
            </a:r>
            <a:endParaRPr lang="ru-RU" sz="2400">
              <a:solidFill>
                <a:schemeClr val="bg2">
                  <a:lumMod val="10000"/>
                </a:schemeClr>
              </a:solidFill>
              <a:latin typeface="Calibri"/>
              <a:ea typeface="SamsungOne 450C"/>
            </a:endParaRPr>
          </a:p>
          <a:p>
            <a:pPr marL="342900" indent="-342900">
              <a:buFont typeface="Calibri"/>
              <a:buChar char="-"/>
            </a:pPr>
            <a:endParaRPr lang="ru-RU" sz="2000" dirty="0">
              <a:solidFill>
                <a:schemeClr val="bg2">
                  <a:lumMod val="10000"/>
                </a:schemeClr>
              </a:solidFill>
              <a:latin typeface="Arial"/>
              <a:ea typeface="SamsungOne 450C"/>
              <a:cs typeface="Arial"/>
            </a:endParaRPr>
          </a:p>
          <a:p>
            <a:pPr marL="342900" indent="-342900">
              <a:buFont typeface="Arial"/>
              <a:buChar char="•"/>
            </a:pPr>
            <a:endParaRPr lang="ru-RU" sz="2000" dirty="0">
              <a:solidFill>
                <a:srgbClr val="181717"/>
              </a:solidFill>
              <a:latin typeface="Arial"/>
              <a:ea typeface="SamsungOne 450C"/>
              <a:cs typeface="Arial"/>
            </a:endParaRPr>
          </a:p>
          <a:p>
            <a:pPr marL="342900" indent="-342900">
              <a:buFont typeface="Arial"/>
              <a:buChar char="•"/>
            </a:pPr>
            <a:endParaRPr lang="ru-RU" sz="2000" dirty="0">
              <a:solidFill>
                <a:srgbClr val="181717"/>
              </a:solidFill>
              <a:latin typeface="Arial"/>
              <a:ea typeface="SamsungOne 450C"/>
              <a:cs typeface="Arial"/>
            </a:endParaRPr>
          </a:p>
          <a:p>
            <a:pPr marL="342900" indent="-342900">
              <a:buAutoNum type="arabicPeriod"/>
            </a:pPr>
            <a:endParaRPr lang="ru-RU" sz="2000" dirty="0">
              <a:solidFill>
                <a:srgbClr val="181717"/>
              </a:solidFill>
              <a:latin typeface="Calibri"/>
              <a:ea typeface="SamsungOne 450C"/>
              <a:cs typeface="Segoe UI"/>
            </a:endParaRPr>
          </a:p>
          <a:p>
            <a:pPr marL="342900" indent="-342900">
              <a:buAutoNum type="arabicPeriod"/>
            </a:pPr>
            <a:endParaRPr lang="ru-RU" sz="2000" dirty="0">
              <a:solidFill>
                <a:srgbClr val="181717"/>
              </a:solidFill>
              <a:latin typeface="Calibri"/>
              <a:ea typeface="SamsungOne 450C"/>
              <a:cs typeface="Segoe UI"/>
            </a:endParaRPr>
          </a:p>
          <a:p>
            <a:endParaRPr lang="ru-RU" dirty="0">
              <a:solidFill>
                <a:srgbClr val="44546A"/>
              </a:solidFill>
              <a:latin typeface="Calibri"/>
              <a:ea typeface="SamsungOne 450C"/>
              <a:cs typeface="Segoe UI"/>
            </a:endParaRPr>
          </a:p>
        </p:txBody>
      </p:sp>
      <p:pic>
        <p:nvPicPr>
          <p:cNvPr id="4" name="Рисунок 5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026AF797-B66F-ED1D-9724-20CE8740C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0394" y="1831428"/>
            <a:ext cx="2341179" cy="4114800"/>
          </a:xfrm>
          <a:prstGeom prst="rect">
            <a:avLst/>
          </a:prstGeom>
        </p:spPr>
      </p:pic>
      <p:pic>
        <p:nvPicPr>
          <p:cNvPr id="6" name="Рисунок 6" descr="Изображение выглядит как текст, письмо&#10;&#10;Автоматически созданное описание">
            <a:extLst>
              <a:ext uri="{FF2B5EF4-FFF2-40B4-BE49-F238E27FC236}">
                <a16:creationId xmlns:a16="http://schemas.microsoft.com/office/drawing/2014/main" id="{9EE41872-7553-1525-E714-477E4CDC10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8133" y="1821164"/>
            <a:ext cx="2347926" cy="4114800"/>
          </a:xfrm>
          <a:prstGeom prst="rect">
            <a:avLst/>
          </a:prstGeom>
        </p:spPr>
      </p:pic>
      <p:pic>
        <p:nvPicPr>
          <p:cNvPr id="7" name="Рисунок 7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E2F65D75-CE2A-B34F-ABB5-62C01C6649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031" y="1821780"/>
            <a:ext cx="2335267" cy="4114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8A6BE9-1D80-B086-934D-1C22FEA147EB}"/>
              </a:ext>
            </a:extLst>
          </p:cNvPr>
          <p:cNvSpPr txBox="1"/>
          <p:nvPr/>
        </p:nvSpPr>
        <p:spPr>
          <a:xfrm>
            <a:off x="4484583" y="1359109"/>
            <a:ext cx="2446465" cy="227754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Arial"/>
              <a:buChar char="•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Segoe UI"/>
              </a:rPr>
              <a:t>Геймплей</a:t>
            </a:r>
            <a:endParaRPr lang="ru-RU" sz="2400" dirty="0">
              <a:solidFill>
                <a:schemeClr val="bg2">
                  <a:lumMod val="10000"/>
                </a:schemeClr>
              </a:solidFill>
              <a:latin typeface="Calibri"/>
              <a:ea typeface="SamsungOne 450C"/>
            </a:endParaRPr>
          </a:p>
          <a:p>
            <a:pPr marL="342900" indent="-342900">
              <a:buFont typeface="Calibri"/>
              <a:buChar char="-"/>
            </a:pPr>
            <a:endParaRPr lang="ru-RU" sz="2000" dirty="0">
              <a:solidFill>
                <a:schemeClr val="bg2">
                  <a:lumMod val="10000"/>
                </a:schemeClr>
              </a:solidFill>
              <a:latin typeface="Arial"/>
              <a:ea typeface="SamsungOne 450C"/>
              <a:cs typeface="Arial"/>
            </a:endParaRPr>
          </a:p>
          <a:p>
            <a:pPr marL="342900" indent="-342900">
              <a:buFont typeface="Arial"/>
              <a:buChar char="•"/>
            </a:pPr>
            <a:endParaRPr lang="ru-RU" sz="2000" dirty="0">
              <a:solidFill>
                <a:srgbClr val="181717"/>
              </a:solidFill>
              <a:latin typeface="Arial"/>
              <a:ea typeface="SamsungOne 450C"/>
              <a:cs typeface="Arial"/>
            </a:endParaRPr>
          </a:p>
          <a:p>
            <a:pPr marL="342900" indent="-342900">
              <a:buFont typeface="Arial"/>
              <a:buChar char="•"/>
            </a:pPr>
            <a:endParaRPr lang="ru-RU" sz="2000" dirty="0">
              <a:solidFill>
                <a:srgbClr val="181717"/>
              </a:solidFill>
              <a:latin typeface="Arial"/>
              <a:ea typeface="SamsungOne 450C"/>
              <a:cs typeface="Arial"/>
            </a:endParaRPr>
          </a:p>
          <a:p>
            <a:pPr marL="342900" indent="-342900">
              <a:buAutoNum type="arabicPeriod"/>
            </a:pPr>
            <a:endParaRPr lang="ru-RU" sz="2000" dirty="0">
              <a:solidFill>
                <a:srgbClr val="181717"/>
              </a:solidFill>
              <a:latin typeface="Calibri"/>
              <a:ea typeface="SamsungOne 450C"/>
              <a:cs typeface="Segoe UI"/>
            </a:endParaRPr>
          </a:p>
          <a:p>
            <a:pPr marL="342900" indent="-342900">
              <a:buAutoNum type="arabicPeriod"/>
            </a:pPr>
            <a:endParaRPr lang="ru-RU" sz="2000" dirty="0">
              <a:solidFill>
                <a:srgbClr val="181717"/>
              </a:solidFill>
              <a:latin typeface="Calibri"/>
              <a:ea typeface="SamsungOne 450C"/>
              <a:cs typeface="Segoe UI"/>
            </a:endParaRPr>
          </a:p>
          <a:p>
            <a:endParaRPr lang="ru-RU" dirty="0">
              <a:solidFill>
                <a:srgbClr val="44546A"/>
              </a:solidFill>
              <a:latin typeface="Calibri"/>
              <a:ea typeface="SamsungOne 450C"/>
              <a:cs typeface="Segoe U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9B8DA1-BCB8-50A8-2B52-22E0019109FF}"/>
              </a:ext>
            </a:extLst>
          </p:cNvPr>
          <p:cNvSpPr txBox="1"/>
          <p:nvPr/>
        </p:nvSpPr>
        <p:spPr>
          <a:xfrm>
            <a:off x="8139802" y="1359108"/>
            <a:ext cx="2922714" cy="227754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Arial"/>
              <a:buChar char="•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  <a:latin typeface="Calibri"/>
                <a:ea typeface="SamsungOne 450C"/>
                <a:cs typeface="Segoe UI"/>
              </a:rPr>
              <a:t>Конец игры</a:t>
            </a:r>
          </a:p>
          <a:p>
            <a:pPr marL="342900" indent="-342900">
              <a:buFont typeface="Calibri"/>
              <a:buChar char="-"/>
            </a:pPr>
            <a:endParaRPr lang="ru-RU" sz="2000" dirty="0">
              <a:solidFill>
                <a:schemeClr val="bg2">
                  <a:lumMod val="10000"/>
                </a:schemeClr>
              </a:solidFill>
              <a:latin typeface="Arial"/>
              <a:ea typeface="SamsungOne 450C"/>
              <a:cs typeface="Arial"/>
            </a:endParaRPr>
          </a:p>
          <a:p>
            <a:pPr marL="342900" indent="-342900">
              <a:buFont typeface="Arial"/>
              <a:buChar char="•"/>
            </a:pPr>
            <a:endParaRPr lang="ru-RU" sz="2000" dirty="0">
              <a:solidFill>
                <a:srgbClr val="181717"/>
              </a:solidFill>
              <a:latin typeface="Arial"/>
              <a:ea typeface="SamsungOne 450C"/>
              <a:cs typeface="Arial"/>
            </a:endParaRPr>
          </a:p>
          <a:p>
            <a:pPr marL="342900" indent="-342900">
              <a:buFont typeface="Arial"/>
              <a:buChar char="•"/>
            </a:pPr>
            <a:endParaRPr lang="ru-RU" sz="2000" dirty="0">
              <a:solidFill>
                <a:srgbClr val="181717"/>
              </a:solidFill>
              <a:latin typeface="Arial"/>
              <a:ea typeface="SamsungOne 450C"/>
              <a:cs typeface="Arial"/>
            </a:endParaRPr>
          </a:p>
          <a:p>
            <a:pPr marL="342900" indent="-342900">
              <a:buAutoNum type="arabicPeriod"/>
            </a:pPr>
            <a:endParaRPr lang="ru-RU" sz="2000" dirty="0">
              <a:solidFill>
                <a:srgbClr val="181717"/>
              </a:solidFill>
              <a:latin typeface="Calibri"/>
              <a:ea typeface="SamsungOne 450C"/>
              <a:cs typeface="Segoe UI"/>
            </a:endParaRPr>
          </a:p>
          <a:p>
            <a:pPr marL="342900" indent="-342900">
              <a:buAutoNum type="arabicPeriod"/>
            </a:pPr>
            <a:endParaRPr lang="ru-RU" sz="2000" dirty="0">
              <a:solidFill>
                <a:srgbClr val="181717"/>
              </a:solidFill>
              <a:latin typeface="Calibri"/>
              <a:ea typeface="SamsungOne 450C"/>
              <a:cs typeface="Segoe UI"/>
            </a:endParaRPr>
          </a:p>
          <a:p>
            <a:endParaRPr lang="ru-RU" dirty="0">
              <a:solidFill>
                <a:srgbClr val="44546A"/>
              </a:solidFill>
              <a:latin typeface="Calibri"/>
              <a:ea typeface="SamsungOne 450C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116401704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16</Words>
  <Application>Microsoft Office PowerPoint</Application>
  <PresentationFormat>Широкоэкранный</PresentationFormat>
  <Paragraphs>16</Paragraphs>
  <Slides>11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4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Samsung IT School</vt:lpstr>
      <vt:lpstr>Samsung IT School White</vt:lpstr>
      <vt:lpstr>Samsung IT School En</vt:lpstr>
      <vt:lpstr>Samsung IT School White En</vt:lpstr>
      <vt:lpstr>Разработка игры жанра «Endless Platformer»</vt:lpstr>
      <vt:lpstr>Актуальность</vt:lpstr>
      <vt:lpstr>Цели и задачи работы</vt:lpstr>
      <vt:lpstr>Требования</vt:lpstr>
      <vt:lpstr>Средства реализации</vt:lpstr>
      <vt:lpstr>Реализация графики</vt:lpstr>
      <vt:lpstr>Реализация персонажа</vt:lpstr>
      <vt:lpstr>Появление объектов</vt:lpstr>
      <vt:lpstr>Реализация пользовательских интерфейсов</vt:lpstr>
      <vt:lpstr>Тестирование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grebenkina.a</cp:lastModifiedBy>
  <cp:revision>525</cp:revision>
  <dcterms:created xsi:type="dcterms:W3CDTF">2020-05-25T08:37:09Z</dcterms:created>
  <dcterms:modified xsi:type="dcterms:W3CDTF">2023-05-26T17:23:49Z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